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29" autoAdjust="0"/>
  </p:normalViewPr>
  <p:slideViewPr>
    <p:cSldViewPr>
      <p:cViewPr varScale="1">
        <p:scale>
          <a:sx n="82" d="100"/>
          <a:sy n="82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022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563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426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95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258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850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377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052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724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594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4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B2631-DA50-439A-8028-4882C578F5B6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A7C2-37C9-4D0A-9ABC-188922981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292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oulwire.co.uk/experiments/makisu/" TargetMode="External"/><Relationship Id="rId2" Type="http://schemas.openxmlformats.org/officeDocument/2006/relationships/hyperlink" Target="http://animateyourhtml5.appspot.com/pre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alencic.com/" TargetMode="External"/><Relationship Id="rId5" Type="http://schemas.openxmlformats.org/officeDocument/2006/relationships/hyperlink" Target="http://www.touchfordiffusion.com/" TargetMode="External"/><Relationship Id="rId4" Type="http://schemas.openxmlformats.org/officeDocument/2006/relationships/hyperlink" Target="http://www.cobracreative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tchapps.com/" TargetMode="External"/><Relationship Id="rId2" Type="http://schemas.openxmlformats.org/officeDocument/2006/relationships/hyperlink" Target="http://www.42angel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atvsrealism.com/" TargetMode="External"/><Relationship Id="rId5" Type="http://schemas.openxmlformats.org/officeDocument/2006/relationships/hyperlink" Target="https://lowdi.com/" TargetMode="External"/><Relationship Id="rId4" Type="http://schemas.openxmlformats.org/officeDocument/2006/relationships/hyperlink" Target="http://craftingtyp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lletpr.co.uk/" TargetMode="External"/><Relationship Id="rId2" Type="http://schemas.openxmlformats.org/officeDocument/2006/relationships/hyperlink" Target="http://activatemedia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othassociates.com/" TargetMode="External"/><Relationship Id="rId4" Type="http://schemas.openxmlformats.org/officeDocument/2006/relationships/hyperlink" Target="http://www.witcreative.info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urtype.com/" TargetMode="External"/><Relationship Id="rId2" Type="http://schemas.openxmlformats.org/officeDocument/2006/relationships/hyperlink" Target="http://labubbl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lmonstruo.org/" TargetMode="External"/><Relationship Id="rId4" Type="http://schemas.openxmlformats.org/officeDocument/2006/relationships/hyperlink" Target="http://www.jacktorrancetrip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ilsonphotography.com/" TargetMode="External"/><Relationship Id="rId7" Type="http://schemas.openxmlformats.org/officeDocument/2006/relationships/hyperlink" Target="http://www.tinybigstudio.com/" TargetMode="External"/><Relationship Id="rId2" Type="http://schemas.openxmlformats.org/officeDocument/2006/relationships/hyperlink" Target="http://silktrick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oftwaremill.com/" TargetMode="External"/><Relationship Id="rId5" Type="http://schemas.openxmlformats.org/officeDocument/2006/relationships/hyperlink" Target="http://www.nicholasjacksondesign.com/" TargetMode="External"/><Relationship Id="rId4" Type="http://schemas.openxmlformats.org/officeDocument/2006/relationships/hyperlink" Target="http://wearepollen.eu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viens-la.com/" TargetMode="External"/><Relationship Id="rId7" Type="http://schemas.openxmlformats.org/officeDocument/2006/relationships/hyperlink" Target="http://www.egopop.net/" TargetMode="External"/><Relationship Id="rId2" Type="http://schemas.openxmlformats.org/officeDocument/2006/relationships/hyperlink" Target="http://shibui.me/web/scroll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rot.com/flowerpower/en/" TargetMode="External"/><Relationship Id="rId5" Type="http://schemas.openxmlformats.org/officeDocument/2006/relationships/hyperlink" Target="http://centrofashion.ru/" TargetMode="External"/><Relationship Id="rId4" Type="http://schemas.openxmlformats.org/officeDocument/2006/relationships/hyperlink" Target="http://casualhex.tumblr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anellycatering.com/" TargetMode="External"/><Relationship Id="rId2" Type="http://schemas.openxmlformats.org/officeDocument/2006/relationships/hyperlink" Target="http://www.awwwards.com/winner-lis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etontwerp.com/gallery-category/web-en-interface/" TargetMode="External"/><Relationship Id="rId4" Type="http://schemas.openxmlformats.org/officeDocument/2006/relationships/hyperlink" Target="http://nizoapp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alto.com/" TargetMode="External"/><Relationship Id="rId2" Type="http://schemas.openxmlformats.org/officeDocument/2006/relationships/hyperlink" Target="http://fall.tnvacatio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nshape.org/camp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house.uk.com/" TargetMode="External"/><Relationship Id="rId2" Type="http://schemas.openxmlformats.org/officeDocument/2006/relationships/hyperlink" Target="http://www.code42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mphibiox.geox.com/amphibiox2013/en_GB/home" TargetMode="External"/><Relationship Id="rId4" Type="http://schemas.openxmlformats.org/officeDocument/2006/relationships/hyperlink" Target="http://www.iletaituneforet-expedition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neolab.no/" TargetMode="External"/><Relationship Id="rId7" Type="http://schemas.openxmlformats.org/officeDocument/2006/relationships/hyperlink" Target="http://lamoulade.com/" TargetMode="External"/><Relationship Id="rId2" Type="http://schemas.openxmlformats.org/officeDocument/2006/relationships/hyperlink" Target="http://maxcooper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se-3d.com/" TargetMode="External"/><Relationship Id="rId5" Type="http://schemas.openxmlformats.org/officeDocument/2006/relationships/hyperlink" Target="http://www.anet-design.cz/" TargetMode="External"/><Relationship Id="rId4" Type="http://schemas.openxmlformats.org/officeDocument/2006/relationships/hyperlink" Target="http://www.networkedinsight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blog.sibirix.ru/2014/01/09/iconic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negative.com/" TargetMode="External"/><Relationship Id="rId2" Type="http://schemas.openxmlformats.org/officeDocument/2006/relationships/hyperlink" Target="http://www.croptheblock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oice.no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iner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mesforchange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olutionoftheweb.com/?hl=ru" TargetMode="External"/><Relationship Id="rId2" Type="http://schemas.openxmlformats.org/officeDocument/2006/relationships/hyperlink" Target="http://www.evoenergy.co.uk/uk-energy-gui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ab.4muladesign.com/dribbble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toster.ru/q/25685" TargetMode="External"/><Relationship Id="rId2" Type="http://schemas.openxmlformats.org/officeDocument/2006/relationships/hyperlink" Target="http://www.bienvillecapital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ringewebdevelopment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earemovingthings.com/" TargetMode="External"/><Relationship Id="rId7" Type="http://schemas.openxmlformats.org/officeDocument/2006/relationships/hyperlink" Target="http://appstronauts.com/" TargetMode="External"/><Relationship Id="rId2" Type="http://schemas.openxmlformats.org/officeDocument/2006/relationships/hyperlink" Target="http://www.wrist.i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msadvance.net/wp/mustache/" TargetMode="External"/><Relationship Id="rId5" Type="http://schemas.openxmlformats.org/officeDocument/2006/relationships/hyperlink" Target="http://thenewdesignguidelines.derekevanharms.com/" TargetMode="External"/><Relationship Id="rId4" Type="http://schemas.openxmlformats.org/officeDocument/2006/relationships/hyperlink" Target="http://congas.dk/category/digital-desig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eiconic.com/concepts/responsive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useiconic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olwebmasters.com/uploads/posts/2013-11/1384515659_img-03.png" TargetMode="External"/><Relationship Id="rId5" Type="http://schemas.openxmlformats.org/officeDocument/2006/relationships/hyperlink" Target="http://useiconic.com/concepts/smart-icons/" TargetMode="External"/><Relationship Id="rId4" Type="http://schemas.openxmlformats.org/officeDocument/2006/relationships/hyperlink" Target="http://useiconic.com/concepts/stylin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olwebmasters.com/iconss/4516-responsive-icon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allyinteractive.com/" TargetMode="External"/><Relationship Id="rId2" Type="http://schemas.openxmlformats.org/officeDocument/2006/relationships/hyperlink" Target="http://typecod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ermetik.fr/" TargetMode="External"/><Relationship Id="rId4" Type="http://schemas.openxmlformats.org/officeDocument/2006/relationships/hyperlink" Target="http://www.nazax.com/home.html?&amp;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ontend2011.com/" TargetMode="External"/><Relationship Id="rId2" Type="http://schemas.openxmlformats.org/officeDocument/2006/relationships/hyperlink" Target="http://rareview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hoiseul.info/calendrier/" TargetMode="External"/><Relationship Id="rId4" Type="http://schemas.openxmlformats.org/officeDocument/2006/relationships/hyperlink" Target="http://www.newvisioncentre.com.au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html5-demos.appspot.com/static/css/filters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032" y="2564904"/>
            <a:ext cx="7772400" cy="1470025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Адаптивные иконки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234506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smtClean="0"/>
              <a:t>CSS</a:t>
            </a:r>
            <a:r>
              <a:rPr lang="ru-RU" sz="2400" dirty="0" smtClean="0"/>
              <a:t>3</a:t>
            </a:r>
            <a:r>
              <a:rPr lang="en-US" sz="2400" dirty="0" smtClean="0"/>
              <a:t> </a:t>
            </a:r>
            <a:r>
              <a:rPr lang="ru-RU" sz="2400" dirty="0" smtClean="0"/>
              <a:t>анимация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448272"/>
          </a:xfrm>
        </p:spPr>
        <p:txBody>
          <a:bodyPr>
            <a:noAutofit/>
          </a:bodyPr>
          <a:lstStyle/>
          <a:p>
            <a:r>
              <a:rPr lang="ru-RU" sz="2000" dirty="0"/>
              <a:t>С помощью свойства </a:t>
            </a:r>
            <a:r>
              <a:rPr lang="ru-RU" sz="2000" dirty="0" err="1">
                <a:hlinkClick r:id="rId2"/>
              </a:rPr>
              <a:t>transition</a:t>
            </a:r>
            <a:r>
              <a:rPr lang="ru-RU" sz="2000" dirty="0">
                <a:hlinkClick r:id="rId2"/>
              </a:rPr>
              <a:t> и </a:t>
            </a:r>
            <a:r>
              <a:rPr lang="ru-RU" sz="2000" dirty="0" err="1">
                <a:hlinkClick r:id="rId2"/>
              </a:rPr>
              <a:t>transform</a:t>
            </a:r>
            <a:r>
              <a:rPr lang="ru-RU" sz="2000" dirty="0"/>
              <a:t> </a:t>
            </a:r>
            <a:r>
              <a:rPr lang="ru-RU" sz="2000" dirty="0" smtClean="0"/>
              <a:t>можно </a:t>
            </a:r>
            <a:r>
              <a:rPr lang="ru-RU" sz="2000" dirty="0"/>
              <a:t>с легкостью делать классные эффекты, которые раньше можно было сделать только с использованием JS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http://soulwire.co.uk/experiments/makisu/</a:t>
            </a:r>
            <a:endParaRPr lang="ru-RU" sz="1200" dirty="0" smtClean="0"/>
          </a:p>
          <a:p>
            <a:pPr marL="0" indent="0" fontAlgn="base">
              <a:buNone/>
            </a:pPr>
            <a:r>
              <a:rPr lang="en-US" sz="1200" dirty="0">
                <a:hlinkClick r:id="rId4"/>
              </a:rPr>
              <a:t>http://www.cobracreative.com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 fontAlgn="base">
              <a:buNone/>
            </a:pPr>
            <a:r>
              <a:rPr lang="en-US" sz="1200" dirty="0">
                <a:hlinkClick r:id="rId5"/>
              </a:rPr>
              <a:t>http://www.touchfordiffusion.com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 smtClean="0"/>
          </a:p>
          <a:p>
            <a:pPr marL="0" indent="0" fontAlgn="base">
              <a:buNone/>
            </a:pPr>
            <a:r>
              <a:rPr lang="en-US" sz="1200" dirty="0">
                <a:hlinkClick r:id="rId6"/>
              </a:rPr>
              <a:t>http://www.balencic.com/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784025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Плоский дизайн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3528392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Минималистический </a:t>
            </a:r>
            <a:r>
              <a:rPr lang="ru-RU" sz="2000" dirty="0"/>
              <a:t>подход к </a:t>
            </a:r>
            <a:r>
              <a:rPr lang="ru-RU" sz="2000" dirty="0" smtClean="0"/>
              <a:t>содержимому</a:t>
            </a:r>
          </a:p>
          <a:p>
            <a:r>
              <a:rPr lang="ru-RU" sz="2000" dirty="0" smtClean="0"/>
              <a:t>Избавление  от </a:t>
            </a:r>
            <a:r>
              <a:rPr lang="ru-RU" sz="2000" dirty="0"/>
              <a:t>всего лишнего (объемы, шумы, градиенты и прочие украшательства</a:t>
            </a:r>
            <a:r>
              <a:rPr lang="ru-RU" sz="2000" dirty="0" smtClean="0"/>
              <a:t>)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лоские </a:t>
            </a:r>
            <a:r>
              <a:rPr lang="ru-RU" sz="2000" dirty="0"/>
              <a:t>цвета и интуитивно понятные визуальные элементы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http://www.42angels.com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http://etchapps.com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http://craftingtype.com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https://lowdi.com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6"/>
              </a:rPr>
              <a:t>http://www.flatvsrealism.com/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992703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Вертикальный скроллинг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160240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Прокручивание контента </a:t>
            </a:r>
            <a:r>
              <a:rPr lang="ru-RU" sz="2000" dirty="0"/>
              <a:t>движением снизу вверх по экрану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http://activatemedia.co.uk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http://www.bulletpr.co.uk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http://www.witcreative.info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http://www.bothassociates.com/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14756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Нескучная </a:t>
            </a:r>
            <a:r>
              <a:rPr lang="ru-RU" sz="2400" dirty="0" err="1"/>
              <a:t>типографика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520280"/>
          </a:xfrm>
        </p:spPr>
        <p:txBody>
          <a:bodyPr>
            <a:noAutofit/>
          </a:bodyPr>
          <a:lstStyle/>
          <a:p>
            <a:r>
              <a:rPr lang="ru-RU" sz="2000" dirty="0"/>
              <a:t>Т</a:t>
            </a:r>
            <a:r>
              <a:rPr lang="ru-RU" sz="2000" dirty="0" smtClean="0"/>
              <a:t>екст </a:t>
            </a:r>
            <a:r>
              <a:rPr lang="ru-RU" sz="2000" dirty="0"/>
              <a:t>или слово вписываются в пространство дизайна и напрямую взаимодействуют с другими элементами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http://labubbly.com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https://ourtype.com</a:t>
            </a:r>
            <a:r>
              <a:rPr lang="en-US" sz="1200" dirty="0" smtClean="0">
                <a:hlinkClick r:id="rId3"/>
              </a:rPr>
              <a:t>/#//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http://www.jacktorrancetrip.com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</a:t>
            </a:r>
            <a:r>
              <a:rPr lang="en-US" sz="1200" dirty="0" smtClean="0">
                <a:hlinkClick r:id="rId5"/>
              </a:rPr>
              <a:t>www.elmonstruo.org</a:t>
            </a:r>
            <a:r>
              <a:rPr lang="en-US" sz="1200" dirty="0">
                <a:hlinkClick r:id="rId5"/>
              </a:rPr>
              <a:t>/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504551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Модульные конструкции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3672408"/>
          </a:xfrm>
        </p:spPr>
        <p:txBody>
          <a:bodyPr>
            <a:noAutofit/>
          </a:bodyPr>
          <a:lstStyle/>
          <a:p>
            <a:r>
              <a:rPr lang="ru-RU" sz="2000" dirty="0"/>
              <a:t>К</a:t>
            </a:r>
            <a:r>
              <a:rPr lang="ru-RU" sz="2000" dirty="0" smtClean="0"/>
              <a:t>онтент </a:t>
            </a:r>
            <a:r>
              <a:rPr lang="ru-RU" sz="2000" dirty="0"/>
              <a:t>представлен в виде четко локализованных и плотно скомпонованных модульных конструкций или карточек с единообразным оформлением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http://silktricky.com/#/</a:t>
            </a:r>
            <a:r>
              <a:rPr lang="en-US" sz="1200" dirty="0" smtClean="0">
                <a:hlinkClick r:id="rId2"/>
              </a:rPr>
              <a:t>home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http://www.neilsonphotography.com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http://wearepollen.eu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http://www.nicholasjacksondesign.com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6"/>
              </a:rPr>
              <a:t>https://softwaremill.com</a:t>
            </a:r>
            <a:r>
              <a:rPr lang="en-US" sz="1200" dirty="0" smtClean="0">
                <a:hlinkClick r:id="rId6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7"/>
              </a:rPr>
              <a:t>http://www.tinybigstudio.com/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699834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Параллакс скроллинг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664296"/>
          </a:xfrm>
        </p:spPr>
        <p:txBody>
          <a:bodyPr>
            <a:noAutofit/>
          </a:bodyPr>
          <a:lstStyle/>
          <a:p>
            <a:r>
              <a:rPr lang="ru-RU" sz="2000" dirty="0"/>
              <a:t>Взаимодействие различных элементов сайта, движущихся с разной скоростью при вертикальной прокрутке </a:t>
            </a:r>
            <a:r>
              <a:rPr lang="ru-RU" sz="2000" dirty="0" smtClean="0"/>
              <a:t>страницы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shibui.me/web/scroll/index.html#top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http://viens-la.com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http://casualhex.tumblr.com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http://centrofashion.ru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6"/>
              </a:rPr>
              <a:t>http://www.parrot.com/flowerpower/en</a:t>
            </a:r>
            <a:r>
              <a:rPr lang="en-US" sz="1200" dirty="0" smtClean="0">
                <a:hlinkClick r:id="rId6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7"/>
              </a:rPr>
              <a:t>http://www.egopop.net/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758486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Фиксированная навигация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664296"/>
          </a:xfrm>
        </p:spPr>
        <p:txBody>
          <a:bodyPr>
            <a:no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прокрутке страницы сверху жестко фиксируется верхнее меню навигации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http://www.awwwards.com/winner-list/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 smtClean="0">
                <a:hlinkClick r:id="rId3"/>
              </a:rPr>
              <a:t>http://www.whoanellycatering.com/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 smtClean="0">
                <a:hlinkClick r:id="rId4"/>
              </a:rPr>
              <a:t>http://nizoapp.com/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Фиксированный </a:t>
            </a:r>
            <a:r>
              <a:rPr lang="ru-RU" sz="1200" dirty="0" err="1" smtClean="0"/>
              <a:t>сайдбар</a:t>
            </a:r>
            <a:r>
              <a:rPr lang="ru-RU" sz="1200" dirty="0" smtClean="0"/>
              <a:t>  -  </a:t>
            </a:r>
            <a:r>
              <a:rPr lang="en-US" sz="1200" dirty="0" smtClean="0">
                <a:hlinkClick r:id="rId5"/>
              </a:rPr>
              <a:t>http://www.netontwerp.com/gallery-category/web-en-interface/#plus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644597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Широкоэкранный дизайн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664296"/>
          </a:xfrm>
        </p:spPr>
        <p:txBody>
          <a:bodyPr>
            <a:no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прокрутке страницы сверху жестко фиксируется верхнее меню навигации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http://fall.tnvacation.com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http://www.studioalto.com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http://www.winshape.org/camps/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92204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Большое фото на </a:t>
            </a:r>
            <a:r>
              <a:rPr lang="ru-RU" sz="2400" dirty="0" err="1"/>
              <a:t>бэкграунде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664296"/>
          </a:xfrm>
        </p:spPr>
        <p:txBody>
          <a:bodyPr>
            <a:noAutofit/>
          </a:bodyPr>
          <a:lstStyle/>
          <a:p>
            <a:r>
              <a:rPr lang="ru-RU" sz="2000" dirty="0" smtClean="0"/>
              <a:t>Большая картинка на фоне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http://www.code42.com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http://blackhouse.uk.com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http://www.iletaituneforet-expedition.org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http://amphibiox.geox.com/amphibiox2013/en_GB/home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288543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Нестандартная геометрия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3096344"/>
          </a:xfrm>
        </p:spPr>
        <p:txBody>
          <a:bodyPr>
            <a:noAutofit/>
          </a:bodyPr>
          <a:lstStyle/>
          <a:p>
            <a:r>
              <a:rPr lang="ru-RU" sz="2000" dirty="0"/>
              <a:t>Р</a:t>
            </a:r>
            <a:r>
              <a:rPr lang="ru-RU" sz="2000" dirty="0" smtClean="0"/>
              <a:t>азличные </a:t>
            </a:r>
            <a:r>
              <a:rPr lang="ru-RU" sz="2000" dirty="0"/>
              <a:t>блоки правильной и неправильной </a:t>
            </a:r>
            <a:r>
              <a:rPr lang="ru-RU" sz="2000" dirty="0" smtClean="0"/>
              <a:t>формы 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севозможные </a:t>
            </a:r>
            <a:r>
              <a:rPr lang="ru-RU" sz="2000" dirty="0"/>
              <a:t>ломанные линии под разными углами наклона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http://maxcooper.net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http://neolab.no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http://www.networkedinsights.com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http://www.anet-design.cz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6"/>
              </a:rPr>
              <a:t>http://www.case-3d.com/#</a:t>
            </a:r>
            <a:r>
              <a:rPr lang="en-US" sz="1200" dirty="0" smtClean="0">
                <a:hlinkClick r:id="rId6"/>
              </a:rPr>
              <a:t>home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7"/>
              </a:rPr>
              <a:t>http://lamoulade.com/#!/services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137604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dirty="0"/>
              <a:t>Что же такое адаптивные иконки?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4127420"/>
            <a:ext cx="8280920" cy="201622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200" dirty="0" smtClean="0"/>
              <a:t>Главная р</a:t>
            </a:r>
            <a:r>
              <a:rPr lang="ru-RU" sz="2200" dirty="0" smtClean="0"/>
              <a:t>азница </a:t>
            </a:r>
            <a:r>
              <a:rPr lang="ru-RU" sz="2200" dirty="0" smtClean="0"/>
              <a:t>адаптивных иконок</a:t>
            </a:r>
            <a:r>
              <a:rPr lang="ru-RU" sz="2200" dirty="0"/>
              <a:t> — это разница детализации изображения.  </a:t>
            </a:r>
          </a:p>
          <a:p>
            <a:pPr marL="0" indent="0" fontAlgn="base">
              <a:buNone/>
            </a:pPr>
            <a:endParaRPr lang="en-US" sz="1400" dirty="0" smtClean="0"/>
          </a:p>
          <a:p>
            <a:pPr marL="0" indent="0" fontAlgn="base">
              <a:buNone/>
            </a:pPr>
            <a:r>
              <a:rPr lang="ru-RU" sz="1400" dirty="0" smtClean="0"/>
              <a:t>Пример -</a:t>
            </a:r>
            <a:r>
              <a:rPr lang="ru-RU" sz="1400" dirty="0"/>
              <a:t> </a:t>
            </a:r>
            <a:r>
              <a:rPr lang="en-US" sz="1400" dirty="0" smtClean="0">
                <a:hlinkClick r:id="rId2"/>
              </a:rPr>
              <a:t>http://blog.sibirix.ru/2014/01/09/iconic/</a:t>
            </a:r>
            <a:endParaRPr lang="ru-RU" sz="1400" dirty="0"/>
          </a:p>
        </p:txBody>
      </p:sp>
      <p:pic>
        <p:nvPicPr>
          <p:cNvPr id="1026" name="Picture 2" descr="C:\Users\design\Desktop\log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6594" y="1196182"/>
            <a:ext cx="7306140" cy="259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4888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Видео </a:t>
            </a:r>
            <a:r>
              <a:rPr lang="ru-RU" sz="2400" dirty="0" err="1" smtClean="0"/>
              <a:t>бэкграунд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3096344"/>
          </a:xfrm>
        </p:spPr>
        <p:txBody>
          <a:bodyPr>
            <a:noAutofit/>
          </a:bodyPr>
          <a:lstStyle/>
          <a:p>
            <a:r>
              <a:rPr lang="ru-RU" sz="2000" dirty="0"/>
              <a:t>Большие фоновые </a:t>
            </a:r>
            <a:r>
              <a:rPr lang="ru-RU" sz="2000" dirty="0" smtClean="0"/>
              <a:t>видео</a:t>
            </a:r>
          </a:p>
          <a:p>
            <a:r>
              <a:rPr lang="ru-RU" sz="2000" dirty="0"/>
              <a:t>С</a:t>
            </a:r>
            <a:r>
              <a:rPr lang="ru-RU" sz="2000" dirty="0" smtClean="0"/>
              <a:t>ильный </a:t>
            </a:r>
            <a:r>
              <a:rPr lang="ru-RU" sz="2000" dirty="0"/>
              <a:t>презентационный эффект</a:t>
            </a:r>
            <a:endParaRPr lang="ru-RU" sz="2000" dirty="0" smtClean="0"/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http://www.croptheblock.com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http://blacknegative.com/#!/whoweare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http://www.voice.no/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2167077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 Живые анимированные картинки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1872208"/>
          </a:xfrm>
        </p:spPr>
        <p:txBody>
          <a:bodyPr>
            <a:noAutofit/>
          </a:bodyPr>
          <a:lstStyle/>
          <a:p>
            <a:r>
              <a:rPr lang="ru-RU" sz="2000" dirty="0"/>
              <a:t>Ф</a:t>
            </a:r>
            <a:r>
              <a:rPr lang="ru-RU" sz="2000" dirty="0" smtClean="0"/>
              <a:t>отография</a:t>
            </a:r>
            <a:r>
              <a:rPr lang="ru-RU" sz="2000" dirty="0"/>
              <a:t>, на которой происходят незначительные повторяющиеся движения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 smtClean="0">
                <a:hlinkClick r:id="rId2"/>
              </a:rPr>
              <a:t>http://www.shiner.com/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822426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  Подгружающийся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1872208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Страница с нескончаемой </a:t>
            </a:r>
            <a:r>
              <a:rPr lang="ru-RU" sz="2000" dirty="0" err="1" smtClean="0"/>
              <a:t>прокуткой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Яркий пример – «в контакте»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https://www.namesforchange.org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1333606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  Интерактивная </a:t>
            </a:r>
            <a:r>
              <a:rPr lang="ru-RU" sz="2400" dirty="0" err="1"/>
              <a:t>инфографика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2232248"/>
          </a:xfrm>
        </p:spPr>
        <p:txBody>
          <a:bodyPr>
            <a:no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наведении на нужный год или объект меняется соответствующая информация в визуальном блоке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http://www.evoenergy.co.uk/uk-energy-guide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http://www.evolutionoftheweb.com/?</a:t>
            </a:r>
            <a:r>
              <a:rPr lang="en-US" sz="1200" dirty="0" smtClean="0">
                <a:hlinkClick r:id="rId3"/>
              </a:rPr>
              <a:t>hl=ru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http://lab.4muladesign.com/dribbble/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1413396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   Боковое сворачивающееся меню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2088232"/>
          </a:xfrm>
        </p:spPr>
        <p:txBody>
          <a:bodyPr>
            <a:noAutofit/>
          </a:bodyPr>
          <a:lstStyle/>
          <a:p>
            <a:r>
              <a:rPr lang="ru-RU" sz="2000" dirty="0"/>
              <a:t>Н</a:t>
            </a:r>
            <a:r>
              <a:rPr lang="ru-RU" sz="2000" dirty="0" smtClean="0"/>
              <a:t>аходится в свернутом виде, чаще слева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http://www.bienvillecapital.com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toster.ru/q/25685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http://fringewebdevelopment.com/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2295498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 Простые цветовые схемы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3384376"/>
          </a:xfrm>
        </p:spPr>
        <p:txBody>
          <a:bodyPr>
            <a:noAutofit/>
          </a:bodyPr>
          <a:lstStyle/>
          <a:p>
            <a:r>
              <a:rPr lang="ru-RU" sz="2000" dirty="0"/>
              <a:t>И</a:t>
            </a:r>
            <a:r>
              <a:rPr lang="ru-RU" sz="2000" dirty="0" smtClean="0"/>
              <a:t>спользование </a:t>
            </a:r>
            <a:r>
              <a:rPr lang="ru-RU" sz="2000" dirty="0"/>
              <a:t>в дизайне одного, двух или трех чистых простых монохромных цветов в сочетании с классическим черным или белым для остальных элементов дизайна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http://www.wrist.im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http://wearemovingthings.com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http://congas.dk/category/digital-design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http://thenewdesignguidelines.derekevanharms.com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6"/>
              </a:rPr>
              <a:t>http://cmsadvance.net/wp/mustache</a:t>
            </a:r>
            <a:r>
              <a:rPr lang="en-US" sz="1200" dirty="0" smtClean="0">
                <a:hlinkClick r:id="rId6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7"/>
              </a:rPr>
              <a:t>http://appstronauts.com/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429485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571876"/>
            <a:ext cx="8208912" cy="128588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000" dirty="0" smtClean="0"/>
              <a:t>Чтобы </a:t>
            </a:r>
            <a:r>
              <a:rPr lang="ru-RU" sz="2000" dirty="0"/>
              <a:t>добиться большего диапазона читаемости иконок, их нужно разрабатывать по-отдельности таким образом, чтобы каждая иконка отлично смотрелась в трех вариациях: маленькой, средней и </a:t>
            </a:r>
            <a:r>
              <a:rPr lang="ru-RU" sz="2000" dirty="0" smtClean="0"/>
              <a:t>большой.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1026" name="Picture 2" descr="C:\Users\design\Desktop\1384515639_img-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182" y="818956"/>
            <a:ext cx="7440156" cy="239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3426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smtClean="0"/>
              <a:t>Iconic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284984"/>
            <a:ext cx="8424936" cy="28083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200" dirty="0" smtClean="0"/>
              <a:t>Сервис</a:t>
            </a:r>
            <a:r>
              <a:rPr lang="ru-RU" sz="2200" dirty="0"/>
              <a:t>, позволяющий внедрить адаптивные иконки на сайт, называется </a:t>
            </a:r>
            <a:r>
              <a:rPr lang="ru-RU" sz="2200" dirty="0" err="1" smtClean="0"/>
              <a:t>Iconic</a:t>
            </a:r>
            <a:r>
              <a:rPr lang="ru-RU" sz="2200" dirty="0" smtClean="0"/>
              <a:t>.  </a:t>
            </a:r>
            <a:endParaRPr lang="ru-RU" sz="2200" dirty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Официальный сайт</a:t>
            </a:r>
            <a:r>
              <a:rPr lang="ru-RU" sz="1200" dirty="0"/>
              <a:t> </a:t>
            </a:r>
            <a:r>
              <a:rPr lang="ru-RU" sz="1200" dirty="0" smtClean="0"/>
              <a:t>- </a:t>
            </a:r>
            <a:r>
              <a:rPr lang="ru-RU" sz="1200" u="sng" dirty="0" smtClean="0">
                <a:hlinkClick r:id="rId2"/>
              </a:rPr>
              <a:t>useiconic.com</a:t>
            </a:r>
            <a:endParaRPr lang="ru-RU" sz="1200" u="sng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Наглядный пример - </a:t>
            </a:r>
            <a:r>
              <a:rPr lang="en-US" sz="1200" dirty="0">
                <a:hlinkClick r:id="rId3"/>
              </a:rPr>
              <a:t>http://useiconic.com/concepts/responsive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Стиль иконок - </a:t>
            </a:r>
            <a:r>
              <a:rPr lang="en-US" sz="1200" dirty="0">
                <a:hlinkClick r:id="rId4"/>
              </a:rPr>
              <a:t>http://useiconic.com/concepts/styling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Умные иконки - </a:t>
            </a:r>
            <a:r>
              <a:rPr lang="en-US" sz="1200" dirty="0">
                <a:hlinkClick r:id="rId5"/>
              </a:rPr>
              <a:t>http://useiconic.com/concepts/smart-icons/</a:t>
            </a: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800" dirty="0"/>
              <a:t/>
            </a:r>
            <a:br>
              <a:rPr lang="ru-RU" sz="1800" dirty="0"/>
            </a:br>
            <a:endParaRPr lang="ru-RU" sz="1800" b="1" dirty="0"/>
          </a:p>
        </p:txBody>
      </p:sp>
      <p:pic>
        <p:nvPicPr>
          <p:cNvPr id="5" name="Рисунок 4" descr="Адаптивная иконография: адаптивные иконки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0978" y="883804"/>
            <a:ext cx="4610036" cy="218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3648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859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 smtClean="0"/>
              <a:t>Способ реализации иконок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16050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200" b="1" dirty="0" smtClean="0"/>
              <a:t>Привязка к шрифтам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200" dirty="0"/>
              <a:t>П</a:t>
            </a:r>
            <a:r>
              <a:rPr lang="ru-RU" sz="2200" dirty="0" smtClean="0"/>
              <a:t>одход </a:t>
            </a:r>
            <a:r>
              <a:rPr lang="ru-RU" sz="2200" dirty="0"/>
              <a:t>заключается в создании </a:t>
            </a:r>
            <a:r>
              <a:rPr lang="ru-RU" sz="2200" dirty="0" err="1"/>
              <a:t>media</a:t>
            </a:r>
            <a:r>
              <a:rPr lang="ru-RU" sz="2200" dirty="0"/>
              <a:t> </a:t>
            </a:r>
            <a:r>
              <a:rPr lang="ru-RU" sz="2200" dirty="0" err="1"/>
              <a:t>queries</a:t>
            </a:r>
            <a:r>
              <a:rPr lang="ru-RU" sz="2200" dirty="0"/>
              <a:t>, и привязке их к </a:t>
            </a:r>
            <a:r>
              <a:rPr lang="ru-RU" sz="2200" dirty="0" smtClean="0"/>
              <a:t>веб-шрифтам. Каждая иконка разных размеров имеет </a:t>
            </a:r>
            <a:r>
              <a:rPr lang="ru-RU" sz="2200" dirty="0"/>
              <a:t>отдельные уровни плотности шрифта (например, 200, 400 и 600), все они являются частью одного семейства. </a:t>
            </a:r>
            <a:r>
              <a:rPr lang="ru-RU" sz="22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200" dirty="0" smtClean="0"/>
              <a:t>Изменяется </a:t>
            </a:r>
            <a:r>
              <a:rPr lang="ru-RU" sz="2200" dirty="0"/>
              <a:t>размер окна </a:t>
            </a:r>
            <a:r>
              <a:rPr lang="ru-RU" sz="2200" dirty="0" smtClean="0"/>
              <a:t>браузера - изменяется и свойство шрифта </a:t>
            </a:r>
            <a:r>
              <a:rPr lang="ru-RU" sz="2200" dirty="0" err="1" smtClean="0"/>
              <a:t>font-weight</a:t>
            </a:r>
            <a:r>
              <a:rPr lang="ru-RU" sz="2200" dirty="0" smtClean="0"/>
              <a:t> (плотность</a:t>
            </a:r>
            <a:r>
              <a:rPr lang="ru-RU" sz="2200" dirty="0" smtClean="0"/>
              <a:t>).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Подробнее о способах реализации -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 smtClean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www.coolwebmasters.com/iconss/4516-responsive-icons.html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2200" i="1" dirty="0" smtClean="0"/>
              <a:t>Иконки</a:t>
            </a:r>
            <a:r>
              <a:rPr lang="ru-RU" sz="2200" i="1" dirty="0"/>
              <a:t>, что называется «умные», встраиваются с помощью CSS</a:t>
            </a:r>
            <a:endParaRPr lang="ru-RU" sz="2200" b="1" i="1" dirty="0"/>
          </a:p>
        </p:txBody>
      </p:sp>
    </p:spTree>
    <p:extLst>
      <p:ext uri="{BB962C8B-B14F-4D97-AF65-F5344CB8AC3E}">
        <p14:creationId xmlns:p14="http://schemas.microsoft.com/office/powerpoint/2010/main" xmlns="" val="160735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3000" dirty="0" smtClean="0"/>
              <a:t>Тренды в веб-дизайне на 2014 год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187699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 smtClean="0"/>
              <a:t>Минимализм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374441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Простота элементов</a:t>
            </a:r>
          </a:p>
          <a:p>
            <a:r>
              <a:rPr lang="ru-RU" sz="2000" dirty="0" smtClean="0"/>
              <a:t>Функциональный интерфейс</a:t>
            </a:r>
          </a:p>
          <a:p>
            <a:r>
              <a:rPr lang="ru-RU" sz="2000" dirty="0" smtClean="0"/>
              <a:t>Черно-белые тона</a:t>
            </a:r>
          </a:p>
          <a:p>
            <a:r>
              <a:rPr lang="ru-RU" sz="2000" dirty="0" smtClean="0"/>
              <a:t>Простые геометрические формы</a:t>
            </a:r>
          </a:p>
          <a:p>
            <a:r>
              <a:rPr lang="ru-RU" sz="2000" dirty="0" smtClean="0"/>
              <a:t>Минимум картинок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Примеры: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://typecode.com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http://rallyinteractive.com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http://www.nazax.com/home.html</a:t>
            </a:r>
            <a:r>
              <a:rPr lang="en-US" sz="1200" dirty="0" smtClean="0">
                <a:hlinkClick r:id="rId4"/>
              </a:rPr>
              <a:t>?&amp;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http://hermetik.fr/</a:t>
            </a:r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xmlns="" val="103891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 smtClean="0"/>
              <a:t>Адаптивный дизайн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2592288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Корректное  отображение сайта на различных устройствах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Примеры: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http://rareview.com</a:t>
            </a:r>
            <a:r>
              <a:rPr lang="en-US" sz="1200" dirty="0" smtClean="0">
                <a:hlinkClick r:id="rId2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3"/>
              </a:rPr>
              <a:t>http://www.frontend2011.com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4"/>
              </a:rPr>
              <a:t>http://www.newvisioncentre.com.au</a:t>
            </a:r>
            <a:r>
              <a:rPr lang="en-US" sz="1200" dirty="0" smtClean="0">
                <a:hlinkClick r:id="rId4"/>
              </a:rPr>
              <a:t>/</a:t>
            </a: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5"/>
              </a:rPr>
              <a:t>http://choiseul.info/calendrier/</a:t>
            </a:r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xmlns="" val="64984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smtClean="0"/>
              <a:t>CSS</a:t>
            </a:r>
            <a:r>
              <a:rPr lang="ru-RU" sz="2400" dirty="0" smtClean="0"/>
              <a:t>3</a:t>
            </a:r>
            <a:r>
              <a:rPr lang="en-US" sz="2400" dirty="0" smtClean="0"/>
              <a:t> </a:t>
            </a:r>
            <a:r>
              <a:rPr lang="ru-RU" sz="2400" dirty="0"/>
              <a:t>ф</a:t>
            </a:r>
            <a:r>
              <a:rPr lang="ru-RU" sz="2400" dirty="0" smtClean="0"/>
              <a:t>ильтры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1656184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Придание различных эффектов изображению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2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2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1200" dirty="0" smtClean="0"/>
              <a:t>Пример: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dirty="0">
                <a:hlinkClick r:id="rId2"/>
              </a:rPr>
              <a:t>http://html5-demos.appspot.com/static/css/filters/index.html</a:t>
            </a:r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xmlns="" val="2511094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693</Words>
  <Application>Microsoft Office PowerPoint</Application>
  <PresentationFormat>Экран (4:3)</PresentationFormat>
  <Paragraphs>201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Адаптивные иконки </vt:lpstr>
      <vt:lpstr>Что же такое адаптивные иконки?</vt:lpstr>
      <vt:lpstr>Слайд 3</vt:lpstr>
      <vt:lpstr>Iconic</vt:lpstr>
      <vt:lpstr>Способ реализации иконок</vt:lpstr>
      <vt:lpstr>Тренды в веб-дизайне на 2014 год</vt:lpstr>
      <vt:lpstr>Минимализм</vt:lpstr>
      <vt:lpstr>Адаптивный дизайн</vt:lpstr>
      <vt:lpstr>CSS3 фильтры</vt:lpstr>
      <vt:lpstr>CSS3 анимация</vt:lpstr>
      <vt:lpstr>Плоский дизайн</vt:lpstr>
      <vt:lpstr> Вертикальный скроллинг</vt:lpstr>
      <vt:lpstr>Нескучная типографика</vt:lpstr>
      <vt:lpstr>Модульные конструкции</vt:lpstr>
      <vt:lpstr>Параллакс скроллинг</vt:lpstr>
      <vt:lpstr>Фиксированная навигация</vt:lpstr>
      <vt:lpstr> Широкоэкранный дизайн</vt:lpstr>
      <vt:lpstr>  Большое фото на бэкграунде</vt:lpstr>
      <vt:lpstr>  Нестандартная геометрия</vt:lpstr>
      <vt:lpstr>  Видео бэкграунд </vt:lpstr>
      <vt:lpstr>   Живые анимированные картинки</vt:lpstr>
      <vt:lpstr>    Подгружающийся контент</vt:lpstr>
      <vt:lpstr>    Интерактивная инфографика</vt:lpstr>
      <vt:lpstr>    Боковое сворачивающееся меню</vt:lpstr>
      <vt:lpstr> Простые цветовые схемы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Адаптивные иконки.</dc:title>
  <dc:creator>design</dc:creator>
  <cp:lastModifiedBy>Алиса</cp:lastModifiedBy>
  <cp:revision>45</cp:revision>
  <dcterms:created xsi:type="dcterms:W3CDTF">2014-02-04T08:17:53Z</dcterms:created>
  <dcterms:modified xsi:type="dcterms:W3CDTF">2014-02-09T08:22:54Z</dcterms:modified>
</cp:coreProperties>
</file>